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4"/>
  </p:notesMasterIdLst>
  <p:sldIdLst>
    <p:sldId id="310" r:id="rId2"/>
    <p:sldId id="311" r:id="rId3"/>
    <p:sldId id="312" r:id="rId4"/>
    <p:sldId id="313" r:id="rId5"/>
    <p:sldId id="315" r:id="rId6"/>
    <p:sldId id="316" r:id="rId7"/>
    <p:sldId id="317" r:id="rId8"/>
    <p:sldId id="318" r:id="rId9"/>
    <p:sldId id="329" r:id="rId10"/>
    <p:sldId id="330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31" r:id="rId22"/>
    <p:sldId id="332" r:id="rId23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000"/>
    <a:srgbClr val="0000FF"/>
    <a:srgbClr val="CC0099"/>
    <a:srgbClr val="00CC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0" autoAdjust="0"/>
    <p:restoredTop sz="90929"/>
  </p:normalViewPr>
  <p:slideViewPr>
    <p:cSldViewPr>
      <p:cViewPr varScale="1">
        <p:scale>
          <a:sx n="99" d="100"/>
          <a:sy n="99" d="100"/>
        </p:scale>
        <p:origin x="967" y="4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4594F36-84D8-41F2-AB6C-A724EAAE4A9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331485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1" name="Rectangle 37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2" name="Rectangle 38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3" name="Rectangle 39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4" name="Rectangle 40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5" name="Rectangle 41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6" name="Rectangle 42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7" name="Rectangle 43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8" name="Rectangle 44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9" name="Rectangle 45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0" name="Rectangle 46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1" name="Rectangle 47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2" name="Rectangle 48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3" name="Rectangle 49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4" name="Rectangle 50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5" name="Rectangle 51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6" name="Rectangle 52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7" name="Rectangle 53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8" name="Rectangle 54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9" name="Rectangle 55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0" name="Rectangle 56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1" name="Rectangle 57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2" name="Rectangle 58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3" name="Rectangle 59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4" name="Rectangle 60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5" name="Rectangle 61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6" name="Rectangle 62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7" name="Rectangle 63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sp>
          <p:nvSpPr>
            <p:cNvPr id="6" name="Rectangle 64"/>
            <p:cNvSpPr>
              <a:spLocks noChangeArrowheads="1"/>
            </p:cNvSpPr>
            <p:nvPr userDrawn="1"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7" name="Rectangle 65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</p:grp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zh-TW"/>
          </a:p>
        </p:txBody>
      </p:sp>
      <p:sp>
        <p:nvSpPr>
          <p:cNvPr id="4163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096963"/>
            <a:ext cx="7678737" cy="1431925"/>
          </a:xfrm>
        </p:spPr>
        <p:txBody>
          <a:bodyPr/>
          <a:lstStyle>
            <a:lvl1pPr algn="r"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4164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EC38F-7236-4F28-93DF-C2CCBBEE6AC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5C1A1-0889-41DE-A66A-E364095B444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94525" y="192088"/>
            <a:ext cx="2039938" cy="590391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71538" y="192088"/>
            <a:ext cx="5970587" cy="590391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B9BC0-065D-42BB-A7FD-88E6E6BC95F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B933B-8305-4B68-BC8F-953C88B8BBB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6B343-2627-4595-B236-2FE0BA05255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AA07F-1ACB-42FA-B937-4512D00A981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99C05-FB09-4DAD-A87E-136FF8D007F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27304-4A1B-4415-B0CD-D8727B23AAA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23067-3B33-454E-9DF8-D62A666F887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952C1-4C75-4E42-BEB1-7CDF380BE3E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EBB39-420B-4711-BACB-C8A7142E45B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9147175" cy="6867525"/>
            <a:chOff x="0" y="0"/>
            <a:chExt cx="5762" cy="4326"/>
          </a:xfrm>
        </p:grpSpPr>
        <p:sp>
          <p:nvSpPr>
            <p:cNvPr id="3075" name="Rectangle 3"/>
            <p:cNvSpPr>
              <a:spLocks noChangeArrowheads="1"/>
            </p:cNvSpPr>
            <p:nvPr userDrawn="1"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76" name="Rectangle 4"/>
            <p:cNvSpPr>
              <a:spLocks noChangeArrowheads="1"/>
            </p:cNvSpPr>
            <p:nvPr userDrawn="1"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77" name="Rectangle 5"/>
            <p:cNvSpPr>
              <a:spLocks noChangeArrowheads="1"/>
            </p:cNvSpPr>
            <p:nvPr userDrawn="1"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78" name="Rectangle 6"/>
            <p:cNvSpPr>
              <a:spLocks noChangeArrowheads="1"/>
            </p:cNvSpPr>
            <p:nvPr userDrawn="1"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79" name="Rectangle 7"/>
            <p:cNvSpPr>
              <a:spLocks noChangeArrowheads="1"/>
            </p:cNvSpPr>
            <p:nvPr userDrawn="1"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0" name="Rectangle 8"/>
            <p:cNvSpPr>
              <a:spLocks noChangeArrowheads="1"/>
            </p:cNvSpPr>
            <p:nvPr userDrawn="1"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1" name="Rectangle 9"/>
            <p:cNvSpPr>
              <a:spLocks noChangeArrowheads="1"/>
            </p:cNvSpPr>
            <p:nvPr userDrawn="1"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2" name="Rectangle 10"/>
            <p:cNvSpPr>
              <a:spLocks noChangeArrowheads="1"/>
            </p:cNvSpPr>
            <p:nvPr userDrawn="1"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3" name="Rectangle 11"/>
            <p:cNvSpPr>
              <a:spLocks noChangeArrowheads="1"/>
            </p:cNvSpPr>
            <p:nvPr userDrawn="1"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4" name="Rectangle 12"/>
            <p:cNvSpPr>
              <a:spLocks noChangeArrowheads="1"/>
            </p:cNvSpPr>
            <p:nvPr userDrawn="1"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5" name="Rectangle 13"/>
            <p:cNvSpPr>
              <a:spLocks noChangeArrowheads="1"/>
            </p:cNvSpPr>
            <p:nvPr userDrawn="1"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6" name="Rectangle 14"/>
            <p:cNvSpPr>
              <a:spLocks noChangeArrowheads="1"/>
            </p:cNvSpPr>
            <p:nvPr userDrawn="1"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7" name="Rectangle 15"/>
            <p:cNvSpPr>
              <a:spLocks noChangeArrowheads="1"/>
            </p:cNvSpPr>
            <p:nvPr userDrawn="1"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8" name="Rectangle 16"/>
            <p:cNvSpPr>
              <a:spLocks noChangeArrowheads="1"/>
            </p:cNvSpPr>
            <p:nvPr userDrawn="1"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9" name="Rectangle 17"/>
            <p:cNvSpPr>
              <a:spLocks noChangeArrowheads="1"/>
            </p:cNvSpPr>
            <p:nvPr userDrawn="1"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0" name="Rectangle 18"/>
            <p:cNvSpPr>
              <a:spLocks noChangeArrowheads="1"/>
            </p:cNvSpPr>
            <p:nvPr userDrawn="1"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1" name="Rectangle 19"/>
            <p:cNvSpPr>
              <a:spLocks noChangeArrowheads="1"/>
            </p:cNvSpPr>
            <p:nvPr userDrawn="1"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2" name="Rectangle 20"/>
            <p:cNvSpPr>
              <a:spLocks noChangeArrowheads="1"/>
            </p:cNvSpPr>
            <p:nvPr userDrawn="1"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3" name="Rectangle 21"/>
            <p:cNvSpPr>
              <a:spLocks noChangeArrowheads="1"/>
            </p:cNvSpPr>
            <p:nvPr userDrawn="1"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4" name="Rectangle 22"/>
            <p:cNvSpPr>
              <a:spLocks noChangeArrowheads="1"/>
            </p:cNvSpPr>
            <p:nvPr userDrawn="1"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5" name="Rectangle 23"/>
            <p:cNvSpPr>
              <a:spLocks noChangeArrowheads="1"/>
            </p:cNvSpPr>
            <p:nvPr userDrawn="1"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6" name="Rectangle 24"/>
            <p:cNvSpPr>
              <a:spLocks noChangeArrowheads="1"/>
            </p:cNvSpPr>
            <p:nvPr userDrawn="1"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7" name="Rectangle 25"/>
            <p:cNvSpPr>
              <a:spLocks noChangeArrowheads="1"/>
            </p:cNvSpPr>
            <p:nvPr userDrawn="1"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8" name="Rectangle 26"/>
            <p:cNvSpPr>
              <a:spLocks noChangeArrowheads="1"/>
            </p:cNvSpPr>
            <p:nvPr userDrawn="1"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9" name="Rectangle 27"/>
            <p:cNvSpPr>
              <a:spLocks noChangeArrowheads="1"/>
            </p:cNvSpPr>
            <p:nvPr userDrawn="1"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0" name="Rectangle 28"/>
            <p:cNvSpPr>
              <a:spLocks noChangeArrowheads="1"/>
            </p:cNvSpPr>
            <p:nvPr userDrawn="1"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1" name="Rectangle 29"/>
            <p:cNvSpPr>
              <a:spLocks noChangeArrowheads="1"/>
            </p:cNvSpPr>
            <p:nvPr userDrawn="1"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2" name="Rectangle 30"/>
            <p:cNvSpPr>
              <a:spLocks noChangeArrowheads="1"/>
            </p:cNvSpPr>
            <p:nvPr userDrawn="1"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3" name="Rectangle 31"/>
            <p:cNvSpPr>
              <a:spLocks noChangeArrowheads="1"/>
            </p:cNvSpPr>
            <p:nvPr userDrawn="1"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4" name="Rectangle 32"/>
            <p:cNvSpPr>
              <a:spLocks noChangeArrowheads="1"/>
            </p:cNvSpPr>
            <p:nvPr userDrawn="1"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5" name="Rectangle 33"/>
            <p:cNvSpPr>
              <a:spLocks noChangeArrowheads="1"/>
            </p:cNvSpPr>
            <p:nvPr userDrawn="1"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6" name="Rectangle 34"/>
            <p:cNvSpPr>
              <a:spLocks noChangeArrowheads="1"/>
            </p:cNvSpPr>
            <p:nvPr userDrawn="1"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7" name="Rectangle 35"/>
            <p:cNvSpPr>
              <a:spLocks noChangeArrowheads="1"/>
            </p:cNvSpPr>
            <p:nvPr userDrawn="1"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8" name="Rectangle 36"/>
            <p:cNvSpPr>
              <a:spLocks noChangeArrowheads="1"/>
            </p:cNvSpPr>
            <p:nvPr userDrawn="1"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9" name="Rectangle 37"/>
            <p:cNvSpPr>
              <a:spLocks noChangeArrowheads="1"/>
            </p:cNvSpPr>
            <p:nvPr userDrawn="1"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0" name="Rectangle 38"/>
            <p:cNvSpPr>
              <a:spLocks noChangeArrowheads="1"/>
            </p:cNvSpPr>
            <p:nvPr userDrawn="1"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1" name="Rectangle 39"/>
            <p:cNvSpPr>
              <a:spLocks noChangeArrowheads="1"/>
            </p:cNvSpPr>
            <p:nvPr userDrawn="1"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2" name="Rectangle 40"/>
            <p:cNvSpPr>
              <a:spLocks noChangeArrowheads="1"/>
            </p:cNvSpPr>
            <p:nvPr userDrawn="1"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3" name="Rectangle 41"/>
            <p:cNvSpPr>
              <a:spLocks noChangeArrowheads="1"/>
            </p:cNvSpPr>
            <p:nvPr userDrawn="1"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4" name="Rectangle 42"/>
            <p:cNvSpPr>
              <a:spLocks noChangeArrowheads="1"/>
            </p:cNvSpPr>
            <p:nvPr userDrawn="1"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5" name="Rectangle 43"/>
            <p:cNvSpPr>
              <a:spLocks noChangeArrowheads="1"/>
            </p:cNvSpPr>
            <p:nvPr userDrawn="1"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6" name="Rectangle 44"/>
            <p:cNvSpPr>
              <a:spLocks noChangeArrowheads="1"/>
            </p:cNvSpPr>
            <p:nvPr userDrawn="1"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7" name="Rectangle 45"/>
            <p:cNvSpPr>
              <a:spLocks noChangeArrowheads="1"/>
            </p:cNvSpPr>
            <p:nvPr userDrawn="1"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8" name="Rectangle 46"/>
            <p:cNvSpPr>
              <a:spLocks noChangeArrowheads="1"/>
            </p:cNvSpPr>
            <p:nvPr userDrawn="1"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9" name="Rectangle 47"/>
            <p:cNvSpPr>
              <a:spLocks noChangeArrowheads="1"/>
            </p:cNvSpPr>
            <p:nvPr userDrawn="1"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0" name="Rectangle 48"/>
            <p:cNvSpPr>
              <a:spLocks noChangeArrowheads="1"/>
            </p:cNvSpPr>
            <p:nvPr userDrawn="1"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1" name="Rectangle 49"/>
            <p:cNvSpPr>
              <a:spLocks noChangeArrowheads="1"/>
            </p:cNvSpPr>
            <p:nvPr userDrawn="1"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2" name="Rectangle 50"/>
            <p:cNvSpPr>
              <a:spLocks noChangeArrowheads="1"/>
            </p:cNvSpPr>
            <p:nvPr userDrawn="1"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3" name="Rectangle 51"/>
            <p:cNvSpPr>
              <a:spLocks noChangeArrowheads="1"/>
            </p:cNvSpPr>
            <p:nvPr userDrawn="1"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4" name="Rectangle 52"/>
            <p:cNvSpPr>
              <a:spLocks noChangeArrowheads="1"/>
            </p:cNvSpPr>
            <p:nvPr userDrawn="1"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5" name="Rectangle 53"/>
            <p:cNvSpPr>
              <a:spLocks noChangeArrowheads="1"/>
            </p:cNvSpPr>
            <p:nvPr userDrawn="1"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6" name="Rectangle 54"/>
            <p:cNvSpPr>
              <a:spLocks noChangeArrowheads="1"/>
            </p:cNvSpPr>
            <p:nvPr userDrawn="1"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7" name="Rectangle 55"/>
            <p:cNvSpPr>
              <a:spLocks noChangeArrowheads="1"/>
            </p:cNvSpPr>
            <p:nvPr userDrawn="1"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8" name="Rectangle 56"/>
            <p:cNvSpPr>
              <a:spLocks noChangeArrowheads="1"/>
            </p:cNvSpPr>
            <p:nvPr userDrawn="1"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9" name="Rectangle 57"/>
            <p:cNvSpPr>
              <a:spLocks noChangeArrowheads="1"/>
            </p:cNvSpPr>
            <p:nvPr userDrawn="1"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30" name="Rectangle 58"/>
            <p:cNvSpPr>
              <a:spLocks noChangeArrowheads="1"/>
            </p:cNvSpPr>
            <p:nvPr userDrawn="1"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31" name="Rectangle 59"/>
            <p:cNvSpPr>
              <a:spLocks noChangeArrowheads="1"/>
            </p:cNvSpPr>
            <p:nvPr userDrawn="1"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32" name="Rectangle 60"/>
            <p:cNvSpPr>
              <a:spLocks noChangeArrowheads="1"/>
            </p:cNvSpPr>
            <p:nvPr userDrawn="1"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33" name="Rectangle 61"/>
            <p:cNvSpPr>
              <a:spLocks noChangeArrowheads="1"/>
            </p:cNvSpPr>
            <p:nvPr userDrawn="1"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34" name="Rectangle 62"/>
            <p:cNvSpPr>
              <a:spLocks noChangeArrowheads="1"/>
            </p:cNvSpPr>
            <p:nvPr userDrawn="1"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35" name="Rectangle 63"/>
            <p:cNvSpPr>
              <a:spLocks noChangeArrowheads="1"/>
            </p:cNvSpPr>
            <p:nvPr userDrawn="1"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36" name="Rectangle 64"/>
            <p:cNvSpPr>
              <a:spLocks noChangeArrowheads="1"/>
            </p:cNvSpPr>
            <p:nvPr userDrawn="1"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</p:grpSp>
      <p:sp>
        <p:nvSpPr>
          <p:cNvPr id="6147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192088"/>
            <a:ext cx="81629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6148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11053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25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140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0925" y="6286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141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D6F81FC1-EBAA-4304-9357-ADF39285545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3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0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26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3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4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5.wmf"/><Relationship Id="rId9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9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4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4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2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2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Diffusion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/>
              <a:t>Diffusion is the process by which gas moves from regions of high density to regions of low, driven by the relative pressure of the different regions.</a:t>
            </a:r>
          </a:p>
          <a:p>
            <a:r>
              <a:rPr lang="en-US" altLang="zh-TW" sz="2800" dirty="0" smtClean="0"/>
              <a:t>Diffusion in a network (Influence network): </a:t>
            </a:r>
          </a:p>
          <a:p>
            <a:pPr lvl="1"/>
            <a:r>
              <a:rPr lang="en-US" altLang="zh-TW" dirty="0" smtClean="0"/>
              <a:t>The spread of an idea</a:t>
            </a:r>
          </a:p>
          <a:p>
            <a:pPr lvl="1"/>
            <a:r>
              <a:rPr lang="en-US" altLang="zh-TW" dirty="0" smtClean="0"/>
              <a:t>The spread of a disease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 smtClean="0"/>
              <a:t>Laplacian is positive </a:t>
            </a:r>
            <a:r>
              <a:rPr lang="en-US" altLang="zh-TW" dirty="0" err="1" smtClean="0"/>
              <a:t>semidefinite</a:t>
            </a:r>
            <a:endParaRPr lang="zh-TW" altLang="en-US" dirty="0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3109" y1="48885" x2="13109" y2="48885"/>
                        <a14:foregroundMark x1="51124" y1="12082" x2="51124" y2="12082"/>
                        <a14:foregroundMark x1="93071" y1="52045" x2="93071" y2="52045"/>
                        <a14:foregroundMark x1="49438" y1="92007" x2="49438" y2="92007"/>
                        <a14:foregroundMark x1="17416" y1="58922" x2="17416" y2="58922"/>
                        <a14:foregroundMark x1="18352" y1="43309" x2="18352" y2="43309"/>
                        <a14:foregroundMark x1="30150" y1="31227" x2="30150" y2="31227"/>
                        <a14:foregroundMark x1="40075" y1="20260" x2="40075" y2="20260"/>
                        <a14:foregroundMark x1="69288" y1="70260" x2="69288" y2="70260"/>
                        <a14:foregroundMark x1="72846" y1="67844" x2="72846" y2="67844"/>
                        <a14:foregroundMark x1="65356" y1="74721" x2="65356" y2="74721"/>
                        <a14:foregroundMark x1="68727" y1="71747" x2="68727" y2="71747"/>
                        <a14:foregroundMark x1="67228" y1="73048" x2="67228" y2="73048"/>
                        <a14:foregroundMark x1="30150" y1="71933" x2="30150" y2="71933"/>
                        <a14:foregroundMark x1="29213" y1="69517" x2="29213" y2="69517"/>
                        <a14:foregroundMark x1="28090" y1="69517" x2="28090" y2="69517"/>
                        <a14:foregroundMark x1="56180" y1="18401" x2="56180" y2="18401"/>
                        <a14:foregroundMark x1="66854" y1="28810" x2="66854" y2="28810"/>
                        <a14:foregroundMark x1="69288" y1="28810" x2="69288" y2="28810"/>
                        <a14:foregroundMark x1="68165" y1="28996" x2="68165" y2="28996"/>
                        <a14:foregroundMark x1="68727" y1="32528" x2="68727" y2="32528"/>
                        <a14:foregroundMark x1="67790" y1="32156" x2="67790" y2="32156"/>
                        <a14:foregroundMark x1="71910" y1="33086" x2="71910" y2="330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68144" y="1181126"/>
            <a:ext cx="3251587" cy="327594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146" y="3356992"/>
            <a:ext cx="5277587" cy="1857634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2060848"/>
            <a:ext cx="2775973" cy="1358402"/>
          </a:xfrm>
          <a:prstGeom prst="rect">
            <a:avLst/>
          </a:prstGeom>
        </p:spPr>
      </p:pic>
      <p:sp>
        <p:nvSpPr>
          <p:cNvPr id="18" name="橢圓 17"/>
          <p:cNvSpPr/>
          <p:nvPr/>
        </p:nvSpPr>
        <p:spPr bwMode="auto">
          <a:xfrm>
            <a:off x="2555776" y="3356992"/>
            <a:ext cx="432048" cy="432048"/>
          </a:xfrm>
          <a:prstGeom prst="ellipse">
            <a:avLst/>
          </a:prstGeom>
          <a:noFill/>
          <a:ln w="28575" cap="flat" cmpd="sng" algn="ctr">
            <a:solidFill>
              <a:schemeClr val="bg2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charset="-120"/>
            </a:endParaRP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7701" y="5100139"/>
            <a:ext cx="3408678" cy="1561673"/>
          </a:xfrm>
          <a:prstGeom prst="rect">
            <a:avLst/>
          </a:prstGeom>
        </p:spPr>
      </p:pic>
      <p:sp>
        <p:nvSpPr>
          <p:cNvPr id="20" name="橢圓 19"/>
          <p:cNvSpPr/>
          <p:nvPr/>
        </p:nvSpPr>
        <p:spPr bwMode="auto">
          <a:xfrm>
            <a:off x="3900074" y="4668091"/>
            <a:ext cx="743933" cy="432048"/>
          </a:xfrm>
          <a:prstGeom prst="ellipse">
            <a:avLst/>
          </a:prstGeom>
          <a:noFill/>
          <a:ln w="28575" cap="flat" cmpd="sng" algn="ctr">
            <a:solidFill>
              <a:schemeClr val="bg2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707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Algebraic connectivity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600" dirty="0" smtClean="0"/>
              <a:t>The number of zero eigenvalues of the </a:t>
            </a:r>
            <a:r>
              <a:rPr lang="en-US" altLang="zh-TW" sz="2600" dirty="0" err="1" smtClean="0"/>
              <a:t>Laplacian</a:t>
            </a:r>
            <a:r>
              <a:rPr lang="en-US" altLang="zh-TW" sz="2600" dirty="0" smtClean="0"/>
              <a:t> is the number of components.</a:t>
            </a:r>
          </a:p>
          <a:p>
            <a:r>
              <a:rPr lang="en-US" altLang="zh-TW" sz="2600" dirty="0" smtClean="0"/>
              <a:t>The </a:t>
            </a:r>
            <a:r>
              <a:rPr lang="en-US" altLang="zh-TW" sz="2600" dirty="0" err="1" smtClean="0"/>
              <a:t>Laplacian</a:t>
            </a:r>
            <a:r>
              <a:rPr lang="en-US" altLang="zh-TW" sz="2600" dirty="0" smtClean="0"/>
              <a:t> can be written in a block form.</a:t>
            </a:r>
          </a:p>
          <a:p>
            <a:pPr>
              <a:buNone/>
            </a:pPr>
            <a:endParaRPr lang="en-US" altLang="zh-TW" sz="2600" dirty="0" smtClean="0"/>
          </a:p>
          <a:p>
            <a:pPr>
              <a:buNone/>
            </a:pPr>
            <a:endParaRPr lang="en-US" altLang="zh-TW" sz="2600" dirty="0" smtClean="0"/>
          </a:p>
          <a:p>
            <a:pPr>
              <a:buNone/>
            </a:pPr>
            <a:endParaRPr lang="en-US" altLang="zh-TW" sz="2600" dirty="0" smtClean="0"/>
          </a:p>
          <a:p>
            <a:r>
              <a:rPr lang="en-US" altLang="zh-TW" sz="2600" dirty="0" smtClean="0"/>
              <a:t>The network is connected if and only if the second smallest eigenvalue of the </a:t>
            </a:r>
            <a:r>
              <a:rPr lang="en-US" altLang="zh-TW" sz="2600" dirty="0" err="1" smtClean="0"/>
              <a:t>Laplacian</a:t>
            </a:r>
            <a:r>
              <a:rPr lang="en-US" altLang="zh-TW" sz="2600" dirty="0" smtClean="0"/>
              <a:t> is nonzero. </a:t>
            </a:r>
          </a:p>
          <a:p>
            <a:r>
              <a:rPr lang="en-US" altLang="zh-TW" sz="2600" dirty="0" smtClean="0"/>
              <a:t>Algebraic connectivity: the second smallest eigenvalue of the </a:t>
            </a:r>
            <a:r>
              <a:rPr lang="en-US" altLang="zh-TW" sz="2600" dirty="0" err="1" smtClean="0"/>
              <a:t>Laplacian</a:t>
            </a:r>
            <a:r>
              <a:rPr lang="en-US" altLang="zh-TW" sz="2600" dirty="0" smtClean="0"/>
              <a:t> </a:t>
            </a:r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660666" y="2828166"/>
            <a:ext cx="1531620" cy="230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Random walk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A random walk is a path across a network created by repeated random steps.</a:t>
            </a:r>
          </a:p>
          <a:p>
            <a:r>
              <a:rPr lang="en-US" altLang="zh-TW" sz="2400" dirty="0" smtClean="0"/>
              <a:t>A random walk is a Markov chain.</a:t>
            </a:r>
          </a:p>
          <a:p>
            <a:r>
              <a:rPr lang="en-US" altLang="zh-TW" sz="2400" dirty="0" smtClean="0"/>
              <a:t>Suppose that a walk is at vertex i at time t.</a:t>
            </a:r>
          </a:p>
          <a:p>
            <a:r>
              <a:rPr lang="en-US" altLang="zh-TW" sz="2400" dirty="0" smtClean="0"/>
              <a:t>Then the next step of the walk will be at one of the neighbors of vertex i with equal probability 1/</a:t>
            </a:r>
            <a:r>
              <a:rPr lang="en-US" altLang="zh-TW" sz="2400" dirty="0" err="1" smtClean="0"/>
              <a:t>k</a:t>
            </a:r>
            <a:r>
              <a:rPr lang="en-US" altLang="zh-TW" sz="2400" baseline="-25000" dirty="0" err="1" smtClean="0"/>
              <a:t>i</a:t>
            </a:r>
            <a:r>
              <a:rPr lang="en-US" altLang="zh-TW" sz="2400" dirty="0" smtClean="0"/>
              <a:t>.</a:t>
            </a:r>
          </a:p>
          <a:p>
            <a:r>
              <a:rPr lang="en-US" altLang="zh-TW" sz="2400" dirty="0" smtClean="0"/>
              <a:t>Let p</a:t>
            </a:r>
            <a:r>
              <a:rPr lang="en-US" altLang="zh-TW" sz="2400" baseline="-25000" dirty="0" smtClean="0"/>
              <a:t>i</a:t>
            </a:r>
            <a:r>
              <a:rPr lang="en-US" altLang="zh-TW" sz="2400" dirty="0" smtClean="0"/>
              <a:t>(t) be the probability that the walk is at vertex i at time t.</a:t>
            </a:r>
          </a:p>
          <a:p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4355976" y="5229200"/>
          <a:ext cx="3888432" cy="1084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6" name="Formula" r:id="rId3" imgW="1526760" imgH="425520" progId="Equation.Ribbit">
                  <p:embed/>
                </p:oleObj>
              </mc:Choice>
              <mc:Fallback>
                <p:oleObj name="Formula" r:id="rId3" imgW="1526760" imgH="42552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5229200"/>
                        <a:ext cx="3888432" cy="10847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Random walk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In matrix form, </a:t>
            </a:r>
          </a:p>
          <a:p>
            <a:r>
              <a:rPr lang="en-US" altLang="zh-TW" sz="2400" dirty="0" smtClean="0"/>
              <a:t>where D is the diagonal matrix with the degrees of vertices in its diagonal.</a:t>
            </a:r>
          </a:p>
          <a:p>
            <a:r>
              <a:rPr lang="en-US" altLang="zh-TW" sz="2400" dirty="0" smtClean="0"/>
              <a:t>Reduced adjacency matrix: </a:t>
            </a:r>
          </a:p>
          <a:p>
            <a:r>
              <a:rPr lang="en-US" altLang="zh-TW" sz="2400" dirty="0" smtClean="0"/>
              <a:t>where the value of the (</a:t>
            </a:r>
            <a:r>
              <a:rPr lang="en-US" altLang="zh-TW" sz="2400" dirty="0" err="1" smtClean="0"/>
              <a:t>i,j</a:t>
            </a:r>
            <a:r>
              <a:rPr lang="en-US" altLang="zh-TW" sz="2400" dirty="0" smtClean="0"/>
              <a:t>)</a:t>
            </a:r>
            <a:r>
              <a:rPr lang="en-US" altLang="zh-TW" sz="2400" baseline="30000" dirty="0" smtClean="0"/>
              <a:t>th</a:t>
            </a:r>
            <a:r>
              <a:rPr lang="en-US" altLang="zh-TW" sz="2400" dirty="0" smtClean="0"/>
              <a:t> element is             and 0 otherwise.</a:t>
            </a:r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A random walk can be reduced to repeated multiplication by a symmetric matrix (the reduced adjacency matrix)</a:t>
            </a:r>
          </a:p>
          <a:p>
            <a:endParaRPr lang="zh-TW" altLang="en-US" sz="2400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3923928" y="1916832"/>
          <a:ext cx="3081466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0" name="Formula" r:id="rId3" imgW="1383120" imgH="194400" progId="Equation.Ribbit">
                  <p:embed/>
                </p:oleObj>
              </mc:Choice>
              <mc:Fallback>
                <p:oleObj name="Formula" r:id="rId3" imgW="1383120" imgH="19440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1916832"/>
                        <a:ext cx="3081466" cy="4320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5652120" y="3212976"/>
          <a:ext cx="1758950" cy="409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1" name="Formula" r:id="rId5" imgW="886680" imgH="190800" progId="Equation.Ribbit">
                  <p:embed/>
                </p:oleObj>
              </mc:Choice>
              <mc:Fallback>
                <p:oleObj name="Formula" r:id="rId5" imgW="886680" imgH="190800" progId="Equation.Ribbi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3212976"/>
                        <a:ext cx="1758950" cy="4091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/>
        </p:nvGraphicFramePr>
        <p:xfrm>
          <a:off x="7596336" y="3573016"/>
          <a:ext cx="1098550" cy="513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2" name="Formula" r:id="rId7" imgW="554040" imgH="213480" progId="Equation.Ribbit">
                  <p:embed/>
                </p:oleObj>
              </mc:Choice>
              <mc:Fallback>
                <p:oleObj name="Formula" r:id="rId7" imgW="554040" imgH="213480" progId="Equation.Ribbit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336" y="3573016"/>
                        <a:ext cx="1098550" cy="5131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/>
        </p:nvGraphicFramePr>
        <p:xfrm>
          <a:off x="1547664" y="4581127"/>
          <a:ext cx="6120680" cy="447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3" name="Formula" r:id="rId9" imgW="2805480" imgH="204480" progId="Equation.Ribbit">
                  <p:embed/>
                </p:oleObj>
              </mc:Choice>
              <mc:Fallback>
                <p:oleObj name="Formula" r:id="rId9" imgW="2805480" imgH="204480" progId="Equation.Ribbit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4581127"/>
                        <a:ext cx="6120680" cy="4473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 smtClean="0"/>
              <a:t>The steady state of the random walk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Let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sz="2400" dirty="0" smtClean="0"/>
              <a:t>Recall that the vector </a:t>
            </a:r>
            <a:r>
              <a:rPr lang="en-US" altLang="zh-TW" sz="2400" b="1" dirty="0" smtClean="0"/>
              <a:t>1</a:t>
            </a:r>
            <a:r>
              <a:rPr lang="en-US" altLang="zh-TW" sz="2400" dirty="0" smtClean="0"/>
              <a:t>=(1,1,…,1) is an eigenvector with eigenvalue 0.</a:t>
            </a:r>
          </a:p>
          <a:p>
            <a:r>
              <a:rPr lang="en-US" altLang="zh-TW" sz="2400" dirty="0" smtClean="0"/>
              <a:t>Thus,                        for some constant a.</a:t>
            </a:r>
          </a:p>
          <a:p>
            <a:r>
              <a:rPr lang="en-US" altLang="zh-TW" sz="2400" dirty="0" smtClean="0"/>
              <a:t>In conjunction with </a:t>
            </a:r>
            <a:endParaRPr lang="zh-TW" altLang="en-US" sz="2400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2051720" y="1989410"/>
          <a:ext cx="1499630" cy="503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4" name="Formula" r:id="rId3" imgW="443520" imgH="148680" progId="Equation.Ribbit">
                  <p:embed/>
                </p:oleObj>
              </mc:Choice>
              <mc:Fallback>
                <p:oleObj name="Formula" r:id="rId3" imgW="443520" imgH="14868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1989410"/>
                        <a:ext cx="1499630" cy="5034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4139952" y="1916832"/>
          <a:ext cx="3300811" cy="758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5" name="Formula" r:id="rId5" imgW="793800" imgH="181800" progId="Equation.Ribbit">
                  <p:embed/>
                </p:oleObj>
              </mc:Choice>
              <mc:Fallback>
                <p:oleObj name="Formula" r:id="rId5" imgW="793800" imgH="181800" progId="Equation.Ribbi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1916832"/>
                        <a:ext cx="3300811" cy="7586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/>
        </p:nvGraphicFramePr>
        <p:xfrm>
          <a:off x="4427984" y="4941168"/>
          <a:ext cx="1625718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6" name="Formula" r:id="rId7" imgW="670680" imgH="348120" progId="Equation.Ribbit">
                  <p:embed/>
                </p:oleObj>
              </mc:Choice>
              <mc:Fallback>
                <p:oleObj name="Formula" r:id="rId7" imgW="670680" imgH="348120" progId="Equation.Ribbit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4941168"/>
                        <a:ext cx="1625718" cy="6480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/>
        </p:nvGraphicFramePr>
        <p:xfrm>
          <a:off x="539552" y="2636912"/>
          <a:ext cx="7993063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7" name="Formula" r:id="rId9" imgW="3073680" imgH="194400" progId="Equation.Ribbit">
                  <p:embed/>
                </p:oleObj>
              </mc:Choice>
              <mc:Fallback>
                <p:oleObj name="Formula" r:id="rId9" imgW="3073680" imgH="194400" progId="Equation.Ribbit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636912"/>
                        <a:ext cx="7993063" cy="720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物件 7"/>
          <p:cNvGraphicFramePr>
            <a:graphicFrameLocks noChangeAspect="1"/>
          </p:cNvGraphicFramePr>
          <p:nvPr/>
        </p:nvGraphicFramePr>
        <p:xfrm>
          <a:off x="2267744" y="4365104"/>
          <a:ext cx="2364894" cy="593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8" name="Formula" r:id="rId11" imgW="726480" imgH="181800" progId="Equation.Ribbit">
                  <p:embed/>
                </p:oleObj>
              </mc:Choice>
              <mc:Fallback>
                <p:oleObj name="Formula" r:id="rId11" imgW="726480" imgH="181800" progId="Equation.Ribbit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4365104"/>
                        <a:ext cx="2364894" cy="5938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物件 8"/>
          <p:cNvGraphicFramePr>
            <a:graphicFrameLocks noChangeAspect="1"/>
          </p:cNvGraphicFramePr>
          <p:nvPr/>
        </p:nvGraphicFramePr>
        <p:xfrm>
          <a:off x="6300192" y="4941168"/>
          <a:ext cx="2297112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9" name="Formula" r:id="rId13" imgW="1158480" imgH="398880" progId="Equation.Ribbit">
                  <p:embed/>
                </p:oleObj>
              </mc:Choice>
              <mc:Fallback>
                <p:oleObj name="Formula" r:id="rId13" imgW="1158480" imgH="398880" progId="Equation.Ribbit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4941168"/>
                        <a:ext cx="2297112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Random walk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 random walk is a reversible Markov chain.</a:t>
            </a:r>
          </a:p>
          <a:p>
            <a:r>
              <a:rPr lang="en-US" altLang="zh-TW" dirty="0" smtClean="0"/>
              <a:t>The transition probability matrix                           		satisfies the detailed balance equation. </a:t>
            </a:r>
          </a:p>
          <a:p>
            <a:r>
              <a:rPr lang="en-US" altLang="zh-TW" dirty="0" smtClean="0"/>
              <a:t>It can then be used for solving the steady state probability of the Markov chain.</a:t>
            </a:r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1579563" y="3573463"/>
          <a:ext cx="116998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8" name="Formula" r:id="rId3" imgW="590760" imgH="194400" progId="Equation.Ribbit">
                  <p:embed/>
                </p:oleObj>
              </mc:Choice>
              <mc:Fallback>
                <p:oleObj name="Formula" r:id="rId3" imgW="590760" imgH="19440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9563" y="3573463"/>
                        <a:ext cx="1169987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Random walk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/>
              <a:t>The first passage time: the number of steps to first reach from a vertex to another vertex.</a:t>
            </a:r>
          </a:p>
          <a:p>
            <a:r>
              <a:rPr lang="en-US" altLang="zh-TW" sz="2800" dirty="0" smtClean="0"/>
              <a:t>Absorbing random walk (absorbing </a:t>
            </a:r>
            <a:r>
              <a:rPr lang="en-US" altLang="zh-TW" sz="2800" smtClean="0"/>
              <a:t>Markov chain): </a:t>
            </a:r>
            <a:r>
              <a:rPr lang="en-US" altLang="zh-TW" sz="2800" dirty="0" smtClean="0"/>
              <a:t>there are absorbing states. Once the walk reaches one of these states, it stops.</a:t>
            </a:r>
          </a:p>
          <a:p>
            <a:r>
              <a:rPr lang="en-US" altLang="zh-TW" sz="2800" dirty="0" smtClean="0"/>
              <a:t>There are standard techniques in computing the mean first passage time for a Markov chain</a:t>
            </a:r>
            <a:r>
              <a:rPr lang="en-US" altLang="zh-TW" sz="2400" dirty="0" smtClean="0"/>
              <a:t>.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Resistor network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The edges are identical resistors of resistance R</a:t>
            </a:r>
          </a:p>
          <a:p>
            <a:r>
              <a:rPr lang="en-US" altLang="zh-TW" sz="2400" dirty="0" smtClean="0"/>
              <a:t>Kirchhoff’s current law: the net current flowing in or out of any vertex is 0.</a:t>
            </a:r>
          </a:p>
          <a:p>
            <a:r>
              <a:rPr lang="en-US" altLang="zh-TW" sz="2400" dirty="0" smtClean="0"/>
              <a:t>V</a:t>
            </a:r>
            <a:r>
              <a:rPr lang="en-US" altLang="zh-TW" sz="2400" baseline="-25000" dirty="0" smtClean="0"/>
              <a:t>i</a:t>
            </a:r>
            <a:r>
              <a:rPr lang="en-US" altLang="zh-TW" sz="2400" dirty="0" smtClean="0"/>
              <a:t>: the voltage at vertex i</a:t>
            </a:r>
          </a:p>
          <a:p>
            <a:r>
              <a:rPr lang="en-US" altLang="zh-TW" sz="2400" dirty="0" smtClean="0"/>
              <a:t>I</a:t>
            </a:r>
            <a:r>
              <a:rPr lang="en-US" altLang="zh-TW" sz="2400" baseline="-25000" dirty="0" smtClean="0"/>
              <a:t>i</a:t>
            </a:r>
            <a:r>
              <a:rPr lang="en-US" altLang="zh-TW" sz="2400" dirty="0" smtClean="0"/>
              <a:t>: the current injected to vertex i by an external current source. </a:t>
            </a:r>
          </a:p>
          <a:p>
            <a:pPr lvl="1"/>
            <a:r>
              <a:rPr lang="en-US" altLang="zh-TW" sz="2000" dirty="0" smtClean="0"/>
              <a:t>I</a:t>
            </a:r>
            <a:r>
              <a:rPr lang="en-US" altLang="zh-TW" sz="2000" baseline="-25000" dirty="0" smtClean="0"/>
              <a:t>i </a:t>
            </a:r>
            <a:r>
              <a:rPr lang="en-US" altLang="zh-TW" sz="2000" dirty="0" smtClean="0"/>
              <a:t>=+I if vertex i is the source node</a:t>
            </a:r>
          </a:p>
          <a:p>
            <a:pPr lvl="1"/>
            <a:r>
              <a:rPr lang="en-US" altLang="zh-TW" sz="2000" dirty="0" smtClean="0"/>
              <a:t>I</a:t>
            </a:r>
            <a:r>
              <a:rPr lang="en-US" altLang="zh-TW" sz="2000" baseline="-25000" dirty="0" smtClean="0"/>
              <a:t>i</a:t>
            </a:r>
            <a:r>
              <a:rPr lang="en-US" altLang="zh-TW" sz="2000" dirty="0" smtClean="0"/>
              <a:t>=-I if vertex i is the terminal node t</a:t>
            </a:r>
          </a:p>
          <a:p>
            <a:pPr lvl="1"/>
            <a:r>
              <a:rPr lang="en-US" altLang="zh-TW" sz="2000" dirty="0" smtClean="0"/>
              <a:t>I</a:t>
            </a:r>
            <a:r>
              <a:rPr lang="en-US" altLang="zh-TW" sz="2000" baseline="-25000" dirty="0" smtClean="0"/>
              <a:t>i </a:t>
            </a:r>
            <a:r>
              <a:rPr lang="en-US" altLang="zh-TW" sz="2000" dirty="0" smtClean="0"/>
              <a:t>=0 otherwise</a:t>
            </a:r>
            <a:endParaRPr lang="zh-TW" altLang="en-US" sz="2000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1043608" y="5517232"/>
          <a:ext cx="2970212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2" name="Formula" r:id="rId3" imgW="1498680" imgH="423000" progId="Equation.Ribbit">
                  <p:embed/>
                </p:oleObj>
              </mc:Choice>
              <mc:Fallback>
                <p:oleObj name="Formula" r:id="rId3" imgW="1498680" imgH="42300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5517232"/>
                        <a:ext cx="2970212" cy="836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4139952" y="5589240"/>
          <a:ext cx="34766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3" name="Formula" r:id="rId5" imgW="1753920" imgH="359640" progId="Equation.Ribbit">
                  <p:embed/>
                </p:oleObj>
              </mc:Choice>
              <mc:Fallback>
                <p:oleObj name="Formula" r:id="rId5" imgW="1753920" imgH="359640" progId="Equation.Ribbi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5589240"/>
                        <a:ext cx="3476625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/>
        </p:nvGraphicFramePr>
        <p:xfrm>
          <a:off x="4211960" y="6381328"/>
          <a:ext cx="155575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4" name="Formula" r:id="rId7" imgW="786240" imgH="160200" progId="Equation.Ribbit">
                  <p:embed/>
                </p:oleObj>
              </mc:Choice>
              <mc:Fallback>
                <p:oleObj name="Formula" r:id="rId7" imgW="786240" imgH="160200" progId="Equation.Ribbit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6381328"/>
                        <a:ext cx="155575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6776819" y="-71963"/>
            <a:ext cx="185166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 smtClean="0"/>
              <a:t>Laplacian </a:t>
            </a:r>
            <a:r>
              <a:rPr lang="en-US" altLang="zh-TW" dirty="0" err="1" smtClean="0"/>
              <a:t>eigenmap</a:t>
            </a:r>
            <a:r>
              <a:rPr lang="en-US" altLang="zh-TW" dirty="0" smtClean="0"/>
              <a:t> (embedding)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/>
              <a:t>Laplacian L </a:t>
            </a:r>
            <a:r>
              <a:rPr lang="en-US" altLang="zh-TW" sz="2800" dirty="0"/>
              <a:t>is symmetric and positive semi-definite. </a:t>
            </a:r>
            <a:endParaRPr lang="en-US" altLang="zh-TW" sz="2800" dirty="0" smtClean="0"/>
          </a:p>
          <a:p>
            <a:r>
              <a:rPr lang="en-US" altLang="zh-TW" sz="2800" dirty="0" smtClean="0"/>
              <a:t>For a connected graph, all </a:t>
            </a:r>
            <a:r>
              <a:rPr lang="en-US" altLang="zh-TW" sz="2800" dirty="0"/>
              <a:t>its </a:t>
            </a:r>
            <a:r>
              <a:rPr lang="en-US" altLang="zh-TW" sz="2800" dirty="0" smtClean="0"/>
              <a:t> eigenvalues </a:t>
            </a:r>
            <a:r>
              <a:rPr lang="en-US" altLang="zh-TW" sz="2800" dirty="0"/>
              <a:t>are </a:t>
            </a:r>
            <a:r>
              <a:rPr lang="en-US" altLang="zh-TW" sz="2800" dirty="0" smtClean="0"/>
              <a:t>positive except the smallest one.</a:t>
            </a:r>
            <a:endParaRPr lang="zh-TW" altLang="en-US" sz="2800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45200"/>
              </p:ext>
            </p:extLst>
          </p:nvPr>
        </p:nvGraphicFramePr>
        <p:xfrm>
          <a:off x="889561" y="4537771"/>
          <a:ext cx="7408745" cy="123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6" name="Formula" r:id="rId3" imgW="3810240" imgH="525960" progId="Equation.Ribbit">
                  <p:embed/>
                </p:oleObj>
              </mc:Choice>
              <mc:Fallback>
                <p:oleObj name="Formula" r:id="rId3" imgW="3810240" imgH="52596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561" y="4537771"/>
                        <a:ext cx="7408745" cy="12392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759531"/>
              </p:ext>
            </p:extLst>
          </p:nvPr>
        </p:nvGraphicFramePr>
        <p:xfrm>
          <a:off x="3997325" y="3781425"/>
          <a:ext cx="41402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7" name="Formula" r:id="rId5" imgW="1503720" imgH="158760" progId="Equation.Ribbit">
                  <p:embed/>
                </p:oleObj>
              </mc:Choice>
              <mc:Fallback>
                <p:oleObj name="Formula" r:id="rId5" imgW="1503720" imgH="15876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7325" y="3781425"/>
                        <a:ext cx="4140200" cy="438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256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/>
              <a:t>Laplacian </a:t>
            </a:r>
            <a:r>
              <a:rPr lang="en-US" altLang="zh-TW" dirty="0" err="1"/>
              <a:t>eigenmap</a:t>
            </a:r>
            <a:r>
              <a:rPr lang="en-US" altLang="zh-TW" dirty="0"/>
              <a:t> (embedding)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3170665"/>
              </p:ext>
            </p:extLst>
          </p:nvPr>
        </p:nvGraphicFramePr>
        <p:xfrm>
          <a:off x="498475" y="2057897"/>
          <a:ext cx="6796088" cy="1083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7" name="Formula" r:id="rId3" imgW="3431880" imgH="354600" progId="Equation.Ribbit">
                  <p:embed/>
                </p:oleObj>
              </mc:Choice>
              <mc:Fallback>
                <p:oleObj name="Formula" r:id="rId3" imgW="3431880" imgH="35460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" y="2057897"/>
                        <a:ext cx="6796088" cy="10830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5489803"/>
              </p:ext>
            </p:extLst>
          </p:nvPr>
        </p:nvGraphicFramePr>
        <p:xfrm>
          <a:off x="505371" y="4488173"/>
          <a:ext cx="7697787" cy="1389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8" name="Formula" r:id="rId5" imgW="2787840" imgH="441000" progId="Equation.Ribbit">
                  <p:embed/>
                </p:oleObj>
              </mc:Choice>
              <mc:Fallback>
                <p:oleObj name="Formula" r:id="rId5" imgW="2787840" imgH="44100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371" y="4488173"/>
                        <a:ext cx="7697787" cy="13890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921060"/>
              </p:ext>
            </p:extLst>
          </p:nvPr>
        </p:nvGraphicFramePr>
        <p:xfrm>
          <a:off x="498475" y="3290695"/>
          <a:ext cx="8112125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9" name="Formula" r:id="rId7" imgW="2946600" imgH="379800" progId="Equation.Ribbit">
                  <p:embed/>
                </p:oleObj>
              </mc:Choice>
              <mc:Fallback>
                <p:oleObj name="Formula" r:id="rId7" imgW="2946600" imgH="37980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" y="3290695"/>
                        <a:ext cx="8112125" cy="1047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454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Diffusion in a network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Suppose that we have some commodity on the vertices.</a:t>
            </a:r>
          </a:p>
          <a:p>
            <a:r>
              <a:rPr lang="en-US" altLang="zh-TW" dirty="0" smtClean="0"/>
              <a:t>Let       be the amount of the commodity at vertex i at time t</a:t>
            </a:r>
          </a:p>
          <a:p>
            <a:r>
              <a:rPr lang="en-US" altLang="zh-TW" dirty="0" smtClean="0"/>
              <a:t>Suppose that </a:t>
            </a:r>
            <a:r>
              <a:rPr lang="en-US" altLang="zh-TW" dirty="0"/>
              <a:t>commodity </a:t>
            </a:r>
            <a:r>
              <a:rPr lang="en-US" altLang="zh-TW" dirty="0" smtClean="0"/>
              <a:t>moves from vertex j to an adjacent vertex 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 at rate </a:t>
            </a:r>
          </a:p>
          <a:p>
            <a:r>
              <a:rPr lang="en-US" altLang="zh-TW" dirty="0" smtClean="0"/>
              <a:t>C is called the diffusion constant.</a:t>
            </a:r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2051720" y="2996952"/>
          <a:ext cx="871910" cy="518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Formula" r:id="rId3" imgW="301320" imgH="179280" progId="Equation.Ribbit">
                  <p:embed/>
                </p:oleObj>
              </mc:Choice>
              <mc:Fallback>
                <p:oleObj name="Formula" r:id="rId3" imgW="301320" imgH="17928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2996952"/>
                        <a:ext cx="871910" cy="5180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2843808" y="5157192"/>
          <a:ext cx="1584176" cy="402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Formula" r:id="rId5" imgW="698760" imgH="177840" progId="Equation.Ribbit">
                  <p:embed/>
                </p:oleObj>
              </mc:Choice>
              <mc:Fallback>
                <p:oleObj name="Formula" r:id="rId5" imgW="698760" imgH="177840" progId="Equation.Ribbi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5157192"/>
                        <a:ext cx="1584176" cy="4028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 smtClean="0"/>
              <a:t>Resistance distance (effective resistance)</a:t>
            </a:r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4687081"/>
              </p:ext>
            </p:extLst>
          </p:nvPr>
        </p:nvGraphicFramePr>
        <p:xfrm>
          <a:off x="2033588" y="2068513"/>
          <a:ext cx="5480050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0" name="Formula" r:id="rId3" imgW="1983960" imgH="390240" progId="Equation.Ribbit">
                  <p:embed/>
                </p:oleObj>
              </mc:Choice>
              <mc:Fallback>
                <p:oleObj name="Formula" r:id="rId3" imgW="1983960" imgH="39024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3588" y="2068513"/>
                        <a:ext cx="5480050" cy="1228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7092218"/>
              </p:ext>
            </p:extLst>
          </p:nvPr>
        </p:nvGraphicFramePr>
        <p:xfrm>
          <a:off x="683568" y="3519975"/>
          <a:ext cx="7689850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1" name="Formula" r:id="rId5" imgW="2791800" imgH="340560" progId="Equation.Ribbit">
                  <p:embed/>
                </p:oleObj>
              </mc:Choice>
              <mc:Fallback>
                <p:oleObj name="Formula" r:id="rId5" imgW="2791800" imgH="34056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3519975"/>
                        <a:ext cx="7689850" cy="941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內容版面配置區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5832926"/>
              </p:ext>
            </p:extLst>
          </p:nvPr>
        </p:nvGraphicFramePr>
        <p:xfrm>
          <a:off x="1595438" y="4616450"/>
          <a:ext cx="599122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2" name="Formula" r:id="rId7" imgW="2169360" imgH="417960" progId="Equation.Ribbit">
                  <p:embed/>
                </p:oleObj>
              </mc:Choice>
              <mc:Fallback>
                <p:oleObj name="Formula" r:id="rId7" imgW="2169360" imgH="41796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438" y="4616450"/>
                        <a:ext cx="5991225" cy="1152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567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/>
              <a:t>Resistance distance (effective resistance)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/>
              <a:t>Consider              , a </a:t>
            </a:r>
            <a:r>
              <a:rPr lang="en-US" altLang="zh-TW" sz="2800" dirty="0"/>
              <a:t>unit current vector </a:t>
            </a:r>
            <a:r>
              <a:rPr lang="en-US" altLang="zh-TW" sz="2800" dirty="0" smtClean="0"/>
              <a:t>flowing </a:t>
            </a:r>
            <a:r>
              <a:rPr lang="en-US" altLang="zh-TW" sz="2800" dirty="0"/>
              <a:t>from </a:t>
            </a:r>
            <a:r>
              <a:rPr lang="en-US" altLang="zh-TW" sz="2800" dirty="0" smtClean="0"/>
              <a:t>u </a:t>
            </a:r>
            <a:r>
              <a:rPr lang="en-US" altLang="zh-TW" sz="2800" dirty="0"/>
              <a:t>to </a:t>
            </a:r>
            <a:r>
              <a:rPr lang="en-US" altLang="zh-TW" sz="2800" dirty="0" smtClean="0"/>
              <a:t>v.</a:t>
            </a:r>
          </a:p>
          <a:p>
            <a:r>
              <a:rPr lang="en-US" altLang="zh-TW" sz="2800" dirty="0" smtClean="0"/>
              <a:t>Since                                            , </a:t>
            </a:r>
          </a:p>
          <a:p>
            <a:r>
              <a:rPr lang="en-US" altLang="zh-TW" sz="2800" dirty="0"/>
              <a:t>we can </a:t>
            </a:r>
            <a:r>
              <a:rPr lang="en-US" altLang="zh-TW" sz="2800" dirty="0" smtClean="0"/>
              <a:t>solve </a:t>
            </a:r>
            <a:r>
              <a:rPr lang="en-US" altLang="zh-TW" sz="2800" dirty="0"/>
              <a:t>V in equation I = </a:t>
            </a:r>
            <a:r>
              <a:rPr lang="en-US" altLang="zh-TW" sz="2800" dirty="0" smtClean="0"/>
              <a:t>LV in </a:t>
            </a:r>
            <a:r>
              <a:rPr lang="en-US" altLang="zh-TW" sz="2800" dirty="0"/>
              <a:t>terms </a:t>
            </a:r>
            <a:r>
              <a:rPr lang="en-US" altLang="zh-TW" sz="2800" dirty="0" smtClean="0"/>
              <a:t>of    :</a:t>
            </a:r>
          </a:p>
          <a:p>
            <a:r>
              <a:rPr lang="en-US" altLang="zh-TW" sz="2800" dirty="0" smtClean="0"/>
              <a:t>The </a:t>
            </a:r>
            <a:r>
              <a:rPr lang="en-US" altLang="zh-TW" sz="2800" dirty="0"/>
              <a:t>voltage </a:t>
            </a:r>
            <a:r>
              <a:rPr lang="en-US" altLang="zh-TW" sz="2800" dirty="0" smtClean="0"/>
              <a:t>difference </a:t>
            </a:r>
            <a:r>
              <a:rPr lang="en-US" altLang="zh-TW" sz="2800" dirty="0"/>
              <a:t>between u and </a:t>
            </a:r>
            <a:r>
              <a:rPr lang="en-US" altLang="zh-TW" sz="2800" dirty="0" smtClean="0"/>
              <a:t>v is</a:t>
            </a:r>
          </a:p>
          <a:p>
            <a:endParaRPr lang="en-US" altLang="zh-TW" sz="2800" dirty="0" smtClean="0"/>
          </a:p>
          <a:p>
            <a:r>
              <a:rPr lang="en-US" altLang="zh-TW" sz="2800" dirty="0" smtClean="0"/>
              <a:t> </a:t>
            </a:r>
            <a:endParaRPr lang="zh-TW" altLang="en-US" sz="28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5" y="1930857"/>
            <a:ext cx="1584176" cy="44654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2876202"/>
            <a:ext cx="5400600" cy="45891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5" y="3837458"/>
            <a:ext cx="323850" cy="42862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5896" y="3842559"/>
            <a:ext cx="3168352" cy="45969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3242" y="4869160"/>
            <a:ext cx="1786508" cy="387077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3242" y="5410758"/>
            <a:ext cx="570547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6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/>
              <a:t>Resistance distance (effective resistance)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Moreover, by direct calculation, we have: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3001496"/>
            <a:ext cx="6309976" cy="309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54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 smtClean="0"/>
              <a:t>Governing equation for diffusion in a network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   </a:t>
            </a:r>
            <a:r>
              <a:rPr lang="en-US" altLang="zh-TW" sz="2400" dirty="0" smtClean="0"/>
              <a:t>is the degree of vertex i</a:t>
            </a:r>
          </a:p>
          <a:p>
            <a:r>
              <a:rPr lang="en-US" altLang="zh-TW" sz="2400" dirty="0" smtClean="0"/>
              <a:t>    is the </a:t>
            </a:r>
            <a:r>
              <a:rPr lang="en-US" altLang="zh-TW" sz="2400" dirty="0" err="1" smtClean="0"/>
              <a:t>Kronecker</a:t>
            </a:r>
            <a:r>
              <a:rPr lang="en-US" altLang="zh-TW" sz="2400" dirty="0" smtClean="0"/>
              <a:t> delta, which is 1 if </a:t>
            </a:r>
            <a:r>
              <a:rPr lang="en-US" altLang="zh-TW" sz="2400" i="1" dirty="0" smtClean="0"/>
              <a:t>i=j</a:t>
            </a:r>
            <a:r>
              <a:rPr lang="en-US" altLang="zh-TW" sz="2400" dirty="0" smtClean="0"/>
              <a:t> and 0 otherwise.</a:t>
            </a:r>
            <a:endParaRPr lang="zh-TW" altLang="en-US" sz="2400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2339752" y="1916832"/>
          <a:ext cx="4680520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" name="Formula" r:id="rId3" imgW="1783080" imgH="433080" progId="Equation.Ribbit">
                  <p:embed/>
                </p:oleObj>
              </mc:Choice>
              <mc:Fallback>
                <p:oleObj name="Formula" r:id="rId3" imgW="1783080" imgH="43308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1916832"/>
                        <a:ext cx="4680520" cy="858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1115616" y="2852936"/>
          <a:ext cx="7485063" cy="169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" name="Formula" r:id="rId5" imgW="3776040" imgH="853560" progId="Equation.Ribbit">
                  <p:embed/>
                </p:oleObj>
              </mc:Choice>
              <mc:Fallback>
                <p:oleObj name="Formula" r:id="rId5" imgW="3776040" imgH="853560" progId="Equation.Ribbi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2852936"/>
                        <a:ext cx="7485063" cy="169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/>
        </p:nvGraphicFramePr>
        <p:xfrm>
          <a:off x="1331640" y="4976916"/>
          <a:ext cx="288032" cy="39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" name="Formula" r:id="rId7" imgW="113040" imgH="156240" progId="Equation.Ribbit">
                  <p:embed/>
                </p:oleObj>
              </mc:Choice>
              <mc:Fallback>
                <p:oleObj name="Formula" r:id="rId7" imgW="113040" imgH="156240" progId="Equation.Ribbit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4976916"/>
                        <a:ext cx="288032" cy="39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/>
        </p:nvGraphicFramePr>
        <p:xfrm>
          <a:off x="1259632" y="5373216"/>
          <a:ext cx="432048" cy="486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3" name="Formula" r:id="rId9" imgW="152640" imgH="171720" progId="Equation.Ribbit">
                  <p:embed/>
                </p:oleObj>
              </mc:Choice>
              <mc:Fallback>
                <p:oleObj name="Formula" r:id="rId9" imgW="152640" imgH="171720" progId="Equation.Ribbit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5373216"/>
                        <a:ext cx="432048" cy="4866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 smtClean="0"/>
              <a:t>Governing equation for diffusion in a network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/>
              <a:t>Let D be the diagonal matrix with vertex degrees along its diagonal.</a:t>
            </a:r>
          </a:p>
          <a:p>
            <a:r>
              <a:rPr lang="en-US" altLang="zh-TW" sz="2800" dirty="0" smtClean="0"/>
              <a:t>Graph Laplacian: </a:t>
            </a:r>
            <a:r>
              <a:rPr lang="en-US" altLang="zh-TW" sz="2800" dirty="0" smtClean="0">
                <a:solidFill>
                  <a:srgbClr val="0000FF"/>
                </a:solidFill>
              </a:rPr>
              <a:t>L=D-A</a:t>
            </a:r>
          </a:p>
          <a:p>
            <a:r>
              <a:rPr lang="en-US" altLang="zh-TW" sz="2800" dirty="0" smtClean="0">
                <a:solidFill>
                  <a:srgbClr val="040000"/>
                </a:solidFill>
              </a:rPr>
              <a:t>In matrix form,</a:t>
            </a:r>
          </a:p>
          <a:p>
            <a:endParaRPr lang="en-US" altLang="zh-TW" sz="2800" dirty="0" smtClean="0">
              <a:solidFill>
                <a:srgbClr val="040000"/>
              </a:solidFill>
            </a:endParaRPr>
          </a:p>
          <a:p>
            <a:endParaRPr lang="en-US" altLang="zh-TW" sz="2800" dirty="0" smtClean="0">
              <a:solidFill>
                <a:srgbClr val="040000"/>
              </a:solidFill>
            </a:endParaRPr>
          </a:p>
          <a:p>
            <a:endParaRPr lang="en-US" altLang="zh-TW" sz="2800" dirty="0" smtClean="0">
              <a:solidFill>
                <a:srgbClr val="040000"/>
              </a:solidFill>
            </a:endParaRPr>
          </a:p>
          <a:p>
            <a:r>
              <a:rPr lang="en-US" altLang="zh-TW" sz="2800" dirty="0" smtClean="0">
                <a:solidFill>
                  <a:srgbClr val="040000"/>
                </a:solidFill>
              </a:rPr>
              <a:t>A system of linear differential equations </a:t>
            </a:r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2588846" y="3898654"/>
          <a:ext cx="3063274" cy="754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Formula" r:id="rId3" imgW="1180080" imgH="336600" progId="Equation.Ribbit">
                  <p:embed/>
                </p:oleObj>
              </mc:Choice>
              <mc:Fallback>
                <p:oleObj name="Formula" r:id="rId3" imgW="1180080" imgH="33660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8846" y="3898654"/>
                        <a:ext cx="3063274" cy="7544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2843808" y="4725144"/>
          <a:ext cx="2445568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Formula" r:id="rId5" imgW="979200" imgH="336600" progId="Equation.Ribbit">
                  <p:embed/>
                </p:oleObj>
              </mc:Choice>
              <mc:Fallback>
                <p:oleObj name="Formula" r:id="rId5" imgW="979200" imgH="336600" progId="Equation.Ribbi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4725144"/>
                        <a:ext cx="2445568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>
            <a:off x="6630863" y="1887463"/>
            <a:ext cx="1840230" cy="282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 smtClean="0"/>
              <a:t>Solving the system of linear differential equations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/>
              <a:t>Suppose v</a:t>
            </a:r>
            <a:r>
              <a:rPr lang="en-US" altLang="zh-TW" sz="2800" baseline="-25000" dirty="0" smtClean="0"/>
              <a:t>i</a:t>
            </a:r>
            <a:r>
              <a:rPr lang="en-US" altLang="zh-TW" sz="2800" dirty="0" smtClean="0"/>
              <a:t> and </a:t>
            </a:r>
            <a:r>
              <a:rPr lang="el-GR" altLang="zh-TW" sz="2800" dirty="0" smtClean="0"/>
              <a:t>λ</a:t>
            </a:r>
            <a:r>
              <a:rPr lang="en-US" altLang="zh-TW" sz="2800" baseline="-25000" dirty="0" smtClean="0"/>
              <a:t>i </a:t>
            </a:r>
            <a:r>
              <a:rPr lang="en-US" altLang="zh-TW" sz="2800" dirty="0" smtClean="0"/>
              <a:t>are the </a:t>
            </a:r>
            <a:r>
              <a:rPr lang="en-US" altLang="zh-TW" sz="2800" i="1" dirty="0" smtClean="0"/>
              <a:t>i</a:t>
            </a:r>
            <a:r>
              <a:rPr lang="en-US" altLang="zh-TW" sz="2800" baseline="30000" dirty="0" smtClean="0"/>
              <a:t>th</a:t>
            </a:r>
            <a:r>
              <a:rPr lang="en-US" altLang="zh-TW" sz="2800" dirty="0" smtClean="0"/>
              <a:t> eigenvector and eigenvalue.</a:t>
            </a:r>
          </a:p>
          <a:p>
            <a:r>
              <a:rPr lang="en-US" altLang="zh-TW" sz="2800" dirty="0" smtClean="0"/>
              <a:t>Guess the solution has the form</a:t>
            </a:r>
            <a:endParaRPr lang="zh-TW" altLang="en-US" sz="2800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2843808" y="3356992"/>
          <a:ext cx="3008535" cy="708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" name="Formula" r:id="rId3" imgW="1137960" imgH="348120" progId="Equation.Ribbit">
                  <p:embed/>
                </p:oleObj>
              </mc:Choice>
              <mc:Fallback>
                <p:oleObj name="Formula" r:id="rId3" imgW="1137960" imgH="34812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3356992"/>
                        <a:ext cx="3008535" cy="7087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4525963" y="4149725"/>
          <a:ext cx="3400425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" name="Formula" r:id="rId5" imgW="1714680" imgH="411480" progId="Equation.Ribbit">
                  <p:embed/>
                </p:oleObj>
              </mc:Choice>
              <mc:Fallback>
                <p:oleObj name="Formula" r:id="rId5" imgW="1714680" imgH="411480" progId="Equation.Ribbi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5963" y="4149725"/>
                        <a:ext cx="3400425" cy="814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1043608" y="4221088"/>
          <a:ext cx="2446337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" name="Formula" r:id="rId7" imgW="979200" imgH="336600" progId="Equation.Ribbit">
                  <p:embed/>
                </p:oleObj>
              </mc:Choice>
              <mc:Fallback>
                <p:oleObj name="Formula" r:id="rId7" imgW="979200" imgH="336600" progId="Equation.Ribbit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4221088"/>
                        <a:ext cx="2446337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/>
        </p:nvGraphicFramePr>
        <p:xfrm>
          <a:off x="4572000" y="5085184"/>
          <a:ext cx="2468562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" name="Formula" r:id="rId9" imgW="1244880" imgH="336600" progId="Equation.Ribbit">
                  <p:embed/>
                </p:oleObj>
              </mc:Choice>
              <mc:Fallback>
                <p:oleObj name="Formula" r:id="rId9" imgW="1244880" imgH="336600" progId="Equation.Ribbit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085184"/>
                        <a:ext cx="2468562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物件 7"/>
          <p:cNvGraphicFramePr>
            <a:graphicFrameLocks noChangeAspect="1"/>
          </p:cNvGraphicFramePr>
          <p:nvPr/>
        </p:nvGraphicFramePr>
        <p:xfrm>
          <a:off x="4572000" y="6021288"/>
          <a:ext cx="2722562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" name="Formula" r:id="rId11" imgW="1373040" imgH="196920" progId="Equation.Ribbit">
                  <p:embed/>
                </p:oleObj>
              </mc:Choice>
              <mc:Fallback>
                <p:oleObj name="Formula" r:id="rId11" imgW="1373040" imgH="196920" progId="Equation.Ribbit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6021288"/>
                        <a:ext cx="2722562" cy="38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 smtClean="0"/>
              <a:t>Eigenvalues of the graph Laplacian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Laplacian is symmetric.</a:t>
            </a:r>
          </a:p>
          <a:p>
            <a:r>
              <a:rPr lang="en-US" altLang="zh-TW" dirty="0" smtClean="0"/>
              <a:t>It has real eigenvalues.</a:t>
            </a:r>
          </a:p>
          <a:p>
            <a:r>
              <a:rPr lang="en-US" altLang="zh-TW" dirty="0" smtClean="0"/>
              <a:t>The </a:t>
            </a:r>
            <a:r>
              <a:rPr lang="en-US" altLang="zh-TW" dirty="0" err="1" smtClean="0"/>
              <a:t>Laplacian</a:t>
            </a:r>
            <a:r>
              <a:rPr lang="en-US" altLang="zh-TW" dirty="0" smtClean="0"/>
              <a:t> is positive-</a:t>
            </a:r>
            <a:r>
              <a:rPr lang="en-US" altLang="zh-TW" dirty="0" err="1" smtClean="0"/>
              <a:t>semidefinite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All its eigenvalues are nonnegative.</a:t>
            </a:r>
          </a:p>
          <a:p>
            <a:r>
              <a:rPr lang="en-US" altLang="zh-TW" dirty="0" smtClean="0"/>
              <a:t>The vector (1,1,…,1) is an eigenvector with eigenvalue 0.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8162925" cy="1446550"/>
          </a:xfrm>
        </p:spPr>
        <p:txBody>
          <a:bodyPr/>
          <a:lstStyle/>
          <a:p>
            <a:r>
              <a:rPr lang="en-US" altLang="zh-TW" dirty="0" smtClean="0"/>
              <a:t>Laplacian is positive </a:t>
            </a:r>
            <a:r>
              <a:rPr lang="en-US" altLang="zh-TW" dirty="0" err="1" smtClean="0"/>
              <a:t>semidefinite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L=D-A</a:t>
            </a:r>
          </a:p>
          <a:p>
            <a:r>
              <a:rPr lang="en-US" altLang="zh-TW" sz="2400" dirty="0" smtClean="0"/>
              <a:t>L</a:t>
            </a:r>
            <a:r>
              <a:rPr lang="en-US" altLang="zh-TW" sz="2400" baseline="-25000" dirty="0" smtClean="0"/>
              <a:t>ij</a:t>
            </a:r>
            <a:r>
              <a:rPr lang="en-US" altLang="zh-TW" sz="2400" dirty="0" smtClean="0"/>
              <a:t>=k</a:t>
            </a:r>
            <a:r>
              <a:rPr lang="en-US" altLang="zh-TW" sz="2400" baseline="-25000" dirty="0" smtClean="0"/>
              <a:t>i</a:t>
            </a:r>
            <a:r>
              <a:rPr lang="en-US" altLang="zh-TW" sz="2400" dirty="0" smtClean="0"/>
              <a:t> if i=j</a:t>
            </a:r>
          </a:p>
          <a:p>
            <a:r>
              <a:rPr lang="en-US" altLang="zh-TW" sz="2400" dirty="0" smtClean="0"/>
              <a:t>L</a:t>
            </a:r>
            <a:r>
              <a:rPr lang="en-US" altLang="zh-TW" sz="2400" baseline="-25000" dirty="0" smtClean="0"/>
              <a:t>ij</a:t>
            </a:r>
            <a:r>
              <a:rPr lang="en-US" altLang="zh-TW" sz="2400" dirty="0" smtClean="0"/>
              <a:t>=-1 if </a:t>
            </a:r>
            <a:r>
              <a:rPr lang="en-US" altLang="zh-TW" sz="2400" dirty="0" err="1" smtClean="0"/>
              <a:t>i≠j</a:t>
            </a:r>
            <a:r>
              <a:rPr lang="en-US" altLang="zh-TW" sz="2400" dirty="0" smtClean="0"/>
              <a:t> and there is an edge (</a:t>
            </a:r>
            <a:r>
              <a:rPr lang="en-US" altLang="zh-TW" sz="2400" dirty="0" err="1" smtClean="0"/>
              <a:t>i,j</a:t>
            </a:r>
            <a:r>
              <a:rPr lang="en-US" altLang="zh-TW" sz="2400" dirty="0" smtClean="0"/>
              <a:t>)</a:t>
            </a:r>
          </a:p>
          <a:p>
            <a:r>
              <a:rPr lang="en-US" altLang="zh-TW" sz="2400" dirty="0" smtClean="0"/>
              <a:t>L</a:t>
            </a:r>
            <a:r>
              <a:rPr lang="en-US" altLang="zh-TW" sz="2400" baseline="-25000" dirty="0" smtClean="0"/>
              <a:t>ij</a:t>
            </a:r>
            <a:r>
              <a:rPr lang="en-US" altLang="zh-TW" sz="2400" dirty="0" smtClean="0"/>
              <a:t>=0 otherwise.</a:t>
            </a:r>
          </a:p>
          <a:p>
            <a:r>
              <a:rPr lang="en-US" altLang="zh-TW" sz="2400" dirty="0" smtClean="0"/>
              <a:t>Arbitrary assign the two ends of an edge to end 1 and end 2.</a:t>
            </a:r>
          </a:p>
          <a:p>
            <a:r>
              <a:rPr lang="en-US" altLang="zh-TW" sz="2400" dirty="0" smtClean="0"/>
              <a:t>Edge incidence (</a:t>
            </a:r>
            <a:r>
              <a:rPr lang="en-US" altLang="zh-TW" sz="2400" dirty="0" err="1" smtClean="0"/>
              <a:t>mxn</a:t>
            </a:r>
            <a:r>
              <a:rPr lang="en-US" altLang="zh-TW" sz="2400" dirty="0" smtClean="0"/>
              <a:t>) matrix B</a:t>
            </a:r>
          </a:p>
          <a:p>
            <a:r>
              <a:rPr lang="en-US" altLang="zh-TW" sz="2400" dirty="0" err="1" smtClean="0"/>
              <a:t>B</a:t>
            </a:r>
            <a:r>
              <a:rPr lang="en-US" altLang="zh-TW" sz="2400" baseline="-25000" dirty="0" err="1" smtClean="0"/>
              <a:t>kj</a:t>
            </a:r>
            <a:r>
              <a:rPr lang="en-US" altLang="zh-TW" sz="2400" dirty="0" smtClean="0"/>
              <a:t>=+1 if end 1 of edge k is attached to vertex j</a:t>
            </a:r>
          </a:p>
          <a:p>
            <a:r>
              <a:rPr lang="en-US" altLang="zh-TW" sz="2400" dirty="0" err="1" smtClean="0"/>
              <a:t>B</a:t>
            </a:r>
            <a:r>
              <a:rPr lang="en-US" altLang="zh-TW" sz="2400" baseline="-25000" dirty="0" err="1" smtClean="0"/>
              <a:t>kj</a:t>
            </a:r>
            <a:r>
              <a:rPr lang="en-US" altLang="zh-TW" sz="2400" dirty="0" smtClean="0"/>
              <a:t>=-1 if end 2 of edge k is attached to vertex j</a:t>
            </a:r>
          </a:p>
          <a:p>
            <a:r>
              <a:rPr lang="en-US" altLang="zh-TW" sz="2400" dirty="0" err="1" smtClean="0"/>
              <a:t>B</a:t>
            </a:r>
            <a:r>
              <a:rPr lang="en-US" altLang="zh-TW" sz="2400" baseline="-25000" dirty="0" err="1" smtClean="0"/>
              <a:t>kj</a:t>
            </a:r>
            <a:r>
              <a:rPr lang="en-US" altLang="zh-TW" sz="2400" dirty="0" smtClean="0"/>
              <a:t>=0 otherwise</a:t>
            </a:r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 smtClean="0"/>
              <a:t>Laplacian is positive </a:t>
            </a:r>
            <a:r>
              <a:rPr lang="en-US" altLang="zh-TW" dirty="0" err="1" smtClean="0"/>
              <a:t>semidefinite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It is easy to check that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Case 1: i=j (degrees of vertex i)</a:t>
            </a:r>
          </a:p>
          <a:p>
            <a:r>
              <a:rPr lang="en-US" altLang="zh-TW" dirty="0" smtClean="0"/>
              <a:t>Case 2: </a:t>
            </a:r>
            <a:r>
              <a:rPr lang="en-US" altLang="zh-TW" dirty="0" err="1" smtClean="0"/>
              <a:t>i≠j</a:t>
            </a:r>
            <a:r>
              <a:rPr lang="en-US" altLang="zh-TW" dirty="0" smtClean="0"/>
              <a:t> and there is an edge k between i and j</a:t>
            </a:r>
          </a:p>
          <a:p>
            <a:r>
              <a:rPr lang="en-US" altLang="zh-TW" dirty="0" smtClean="0"/>
              <a:t>In matrix form, 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2987675" y="2565400"/>
          <a:ext cx="2697163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" name="Formula" r:id="rId3" imgW="1070640" imgH="348120" progId="Equation.Ribbit">
                  <p:embed/>
                </p:oleObj>
              </mc:Choice>
              <mc:Fallback>
                <p:oleObj name="Formula" r:id="rId3" imgW="1070640" imgH="34812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2565400"/>
                        <a:ext cx="2697163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4787900" y="5373688"/>
          <a:ext cx="1738313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name="Formula" r:id="rId5" imgW="627480" imgH="180360" progId="Equation.Ribbit">
                  <p:embed/>
                </p:oleObj>
              </mc:Choice>
              <mc:Fallback>
                <p:oleObj name="Formula" r:id="rId5" imgW="627480" imgH="180360" progId="Equation.Ribbi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5373688"/>
                        <a:ext cx="1738313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 smtClean="0"/>
              <a:t>Laplacian is positive </a:t>
            </a:r>
            <a:r>
              <a:rPr lang="en-US" altLang="zh-TW" dirty="0" err="1" smtClean="0"/>
              <a:t>semidefinite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For example,</a:t>
            </a:r>
          </a:p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3109" y1="48885" x2="13109" y2="48885"/>
                        <a14:foregroundMark x1="51124" y1="12082" x2="51124" y2="12082"/>
                        <a14:foregroundMark x1="93071" y1="52045" x2="93071" y2="52045"/>
                        <a14:foregroundMark x1="49438" y1="92007" x2="49438" y2="92007"/>
                        <a14:foregroundMark x1="17416" y1="58922" x2="17416" y2="58922"/>
                        <a14:foregroundMark x1="18352" y1="43309" x2="18352" y2="43309"/>
                        <a14:foregroundMark x1="30150" y1="31227" x2="30150" y2="31227"/>
                        <a14:foregroundMark x1="40075" y1="20260" x2="40075" y2="20260"/>
                        <a14:foregroundMark x1="69288" y1="70260" x2="69288" y2="70260"/>
                        <a14:foregroundMark x1="72846" y1="67844" x2="72846" y2="67844"/>
                        <a14:foregroundMark x1="65356" y1="74721" x2="65356" y2="74721"/>
                        <a14:foregroundMark x1="68727" y1="71747" x2="68727" y2="71747"/>
                        <a14:foregroundMark x1="67228" y1="73048" x2="67228" y2="73048"/>
                        <a14:foregroundMark x1="30150" y1="71933" x2="30150" y2="71933"/>
                        <a14:foregroundMark x1="29213" y1="69517" x2="29213" y2="69517"/>
                        <a14:foregroundMark x1="28090" y1="69517" x2="28090" y2="69517"/>
                        <a14:foregroundMark x1="56180" y1="18401" x2="56180" y2="18401"/>
                        <a14:foregroundMark x1="66854" y1="28810" x2="66854" y2="28810"/>
                        <a14:foregroundMark x1="69288" y1="28810" x2="69288" y2="28810"/>
                        <a14:foregroundMark x1="68165" y1="28996" x2="68165" y2="28996"/>
                        <a14:foregroundMark x1="68727" y1="32528" x2="68727" y2="32528"/>
                        <a14:foregroundMark x1="67790" y1="32156" x2="67790" y2="32156"/>
                        <a14:foregroundMark x1="71910" y1="33086" x2="71910" y2="330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04" y="2564903"/>
            <a:ext cx="3375467" cy="340075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2265" y="4365104"/>
            <a:ext cx="4020111" cy="2343477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7740352" y="4413457"/>
            <a:ext cx="4083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</a:t>
            </a:r>
          </a:p>
          <a:p>
            <a:r>
              <a:rPr lang="en-US" altLang="zh-TW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</a:t>
            </a:r>
          </a:p>
          <a:p>
            <a:r>
              <a:rPr lang="en-US" altLang="zh-TW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3</a:t>
            </a:r>
          </a:p>
          <a:p>
            <a:r>
              <a:rPr lang="en-US" altLang="zh-TW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4</a:t>
            </a:r>
          </a:p>
          <a:p>
            <a:r>
              <a:rPr lang="en-US" altLang="zh-TW" sz="2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5</a:t>
            </a:r>
            <a:endParaRPr lang="zh-TW" altLang="en-US" sz="2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948328" y="3986923"/>
            <a:ext cx="27414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1    2    3    4 </a:t>
            </a:r>
            <a:endParaRPr lang="zh-TW" alt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橢圓形圖說文字 11"/>
          <p:cNvSpPr/>
          <p:nvPr/>
        </p:nvSpPr>
        <p:spPr bwMode="auto">
          <a:xfrm>
            <a:off x="3559029" y="3986923"/>
            <a:ext cx="1078699" cy="546844"/>
          </a:xfrm>
          <a:prstGeom prst="wedgeEllipseCallout">
            <a:avLst>
              <a:gd name="adj1" fmla="val 70871"/>
              <a:gd name="adj2" fmla="val 175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2000" dirty="0" smtClean="0"/>
              <a:t>node</a:t>
            </a:r>
            <a:endParaRPr kumimoji="1" lang="zh-TW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charset="-120"/>
            </a:endParaRPr>
          </a:p>
        </p:txBody>
      </p:sp>
      <p:sp>
        <p:nvSpPr>
          <p:cNvPr id="13" name="橢圓形圖說文字 12"/>
          <p:cNvSpPr/>
          <p:nvPr/>
        </p:nvSpPr>
        <p:spPr bwMode="auto">
          <a:xfrm>
            <a:off x="7888434" y="3831691"/>
            <a:ext cx="1134916" cy="581766"/>
          </a:xfrm>
          <a:prstGeom prst="wedgeEllipseCallout">
            <a:avLst>
              <a:gd name="adj1" fmla="val -33285"/>
              <a:gd name="adj2" fmla="val 71073"/>
            </a:avLst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2000" dirty="0" smtClean="0">
                <a:solidFill>
                  <a:schemeClr val="tx1"/>
                </a:solidFill>
              </a:rPr>
              <a:t>edge</a:t>
            </a:r>
            <a:endParaRPr kumimoji="1" lang="zh-TW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charset="-120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0861" y="1983244"/>
            <a:ext cx="5076566" cy="174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0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Verdana"/>
        <a:ea typeface="新細明體"/>
        <a:cs typeface=""/>
      </a:majorFont>
      <a:minorFont>
        <a:latin typeface="Verdan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新細明體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新細明體" charset="-120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Designs\Bold Stripes.pot</Template>
  <TotalTime>8648</TotalTime>
  <Words>831</Words>
  <Application>Microsoft Office PowerPoint</Application>
  <PresentationFormat>如螢幕大小 (4:3)</PresentationFormat>
  <Paragraphs>122</Paragraphs>
  <Slides>22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8" baseType="lpstr">
      <vt:lpstr>新細明體</vt:lpstr>
      <vt:lpstr>Times New Roman</vt:lpstr>
      <vt:lpstr>Verdana</vt:lpstr>
      <vt:lpstr>Wingdings</vt:lpstr>
      <vt:lpstr>Bold Stripes</vt:lpstr>
      <vt:lpstr>Formula</vt:lpstr>
      <vt:lpstr>Diffusion</vt:lpstr>
      <vt:lpstr>Diffusion in a network</vt:lpstr>
      <vt:lpstr>Governing equation for diffusion in a network</vt:lpstr>
      <vt:lpstr>Governing equation for diffusion in a network</vt:lpstr>
      <vt:lpstr>Solving the system of linear differential equations</vt:lpstr>
      <vt:lpstr>Eigenvalues of the graph Laplacian</vt:lpstr>
      <vt:lpstr>Laplacian is positive semidefinite</vt:lpstr>
      <vt:lpstr>Laplacian is positive semidefinite</vt:lpstr>
      <vt:lpstr>Laplacian is positive semidefinite</vt:lpstr>
      <vt:lpstr>Laplacian is positive semidefinite</vt:lpstr>
      <vt:lpstr>Algebraic connectivity</vt:lpstr>
      <vt:lpstr>Random walk</vt:lpstr>
      <vt:lpstr>Random walk</vt:lpstr>
      <vt:lpstr>The steady state of the random walk</vt:lpstr>
      <vt:lpstr>Random walk</vt:lpstr>
      <vt:lpstr>Random walk</vt:lpstr>
      <vt:lpstr>Resistor network</vt:lpstr>
      <vt:lpstr>Laplacian eigenmap (embedding)</vt:lpstr>
      <vt:lpstr>Laplacian eigenmap (embedding)</vt:lpstr>
      <vt:lpstr>Resistance distance (effective resistance)</vt:lpstr>
      <vt:lpstr>Resistance distance (effective resistance)</vt:lpstr>
      <vt:lpstr>Resistance distance (effective resistance)</vt:lpstr>
    </vt:vector>
  </TitlesOfParts>
  <Company>NTHU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1: Basic Architectures and Principles of Packet Switches</dc:title>
  <dc:creator>C.S. Chang</dc:creator>
  <cp:lastModifiedBy>cschang</cp:lastModifiedBy>
  <cp:revision>199</cp:revision>
  <dcterms:created xsi:type="dcterms:W3CDTF">2005-09-11T07:42:25Z</dcterms:created>
  <dcterms:modified xsi:type="dcterms:W3CDTF">2023-10-27T04:35:31Z</dcterms:modified>
</cp:coreProperties>
</file>